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6"/>
  </p:notesMasterIdLst>
  <p:sldIdLst>
    <p:sldId id="256" r:id="rId2"/>
    <p:sldId id="336" r:id="rId3"/>
    <p:sldId id="337" r:id="rId4"/>
    <p:sldId id="338" r:id="rId5"/>
    <p:sldId id="303" r:id="rId6"/>
    <p:sldId id="301" r:id="rId7"/>
    <p:sldId id="329" r:id="rId8"/>
    <p:sldId id="285" r:id="rId9"/>
    <p:sldId id="300" r:id="rId10"/>
    <p:sldId id="304" r:id="rId11"/>
    <p:sldId id="311" r:id="rId12"/>
    <p:sldId id="305" r:id="rId13"/>
    <p:sldId id="306" r:id="rId14"/>
    <p:sldId id="307" r:id="rId15"/>
    <p:sldId id="308" r:id="rId16"/>
    <p:sldId id="309" r:id="rId17"/>
    <p:sldId id="312" r:id="rId18"/>
    <p:sldId id="318" r:id="rId19"/>
    <p:sldId id="314" r:id="rId20"/>
    <p:sldId id="327" r:id="rId21"/>
    <p:sldId id="330" r:id="rId22"/>
    <p:sldId id="335" r:id="rId23"/>
    <p:sldId id="334" r:id="rId24"/>
    <p:sldId id="315" r:id="rId25"/>
    <p:sldId id="321" r:id="rId26"/>
    <p:sldId id="316" r:id="rId27"/>
    <p:sldId id="322" r:id="rId28"/>
    <p:sldId id="323" r:id="rId29"/>
    <p:sldId id="332" r:id="rId30"/>
    <p:sldId id="317" r:id="rId31"/>
    <p:sldId id="324" r:id="rId32"/>
    <p:sldId id="325" r:id="rId33"/>
    <p:sldId id="328" r:id="rId34"/>
    <p:sldId id="331" r:id="rId35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F085"/>
    <a:srgbClr val="FEE845"/>
    <a:srgbClr val="DEECF7"/>
    <a:srgbClr val="FEFCC2"/>
    <a:srgbClr val="FAE0AA"/>
    <a:srgbClr val="FBDAB6"/>
    <a:srgbClr val="ECDBC4"/>
    <a:srgbClr val="EDF1DD"/>
    <a:srgbClr val="FBF9C2"/>
    <a:srgbClr val="F5C2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83061"/>
  </p:normalViewPr>
  <p:slideViewPr>
    <p:cSldViewPr snapToGrid="0" snapToObjects="1">
      <p:cViewPr varScale="1">
        <p:scale>
          <a:sx n="140" d="100"/>
          <a:sy n="140" d="100"/>
        </p:scale>
        <p:origin x="1384" y="19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239DD3-EDFE-7045-9DFE-C9026CBF25D2}" type="datetimeFigureOut">
              <a:rPr lang="en-US" smtClean="0"/>
              <a:t>6/22/22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6B3267-9F9A-F94E-A91F-249912F036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2363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1920 x 1080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6B3267-9F9A-F94E-A91F-249912F036B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1985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6B3267-9F9A-F94E-A91F-249912F036B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1491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6B3267-9F9A-F94E-A91F-249912F036B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5648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1920 x 1080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6B3267-9F9A-F94E-A91F-249912F036B6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8874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7A93923-3D65-5648-84BE-21263BD7EB8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90673" y="92927"/>
            <a:ext cx="3171373" cy="4957646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29D73D62-5AB5-7D4B-9C21-47A98499D6A9}"/>
              </a:ext>
            </a:extLst>
          </p:cNvPr>
          <p:cNvSpPr/>
          <p:nvPr userDrawn="1"/>
        </p:nvSpPr>
        <p:spPr>
          <a:xfrm>
            <a:off x="542693" y="223024"/>
            <a:ext cx="840058" cy="475786"/>
          </a:xfrm>
          <a:prstGeom prst="ellipse">
            <a:avLst/>
          </a:prstGeom>
          <a:solidFill>
            <a:srgbClr val="F7F08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27DB3D3-25D9-B142-B92B-09A1F7940172}"/>
              </a:ext>
            </a:extLst>
          </p:cNvPr>
          <p:cNvSpPr/>
          <p:nvPr userDrawn="1"/>
        </p:nvSpPr>
        <p:spPr>
          <a:xfrm>
            <a:off x="1527717" y="223024"/>
            <a:ext cx="840058" cy="475786"/>
          </a:xfrm>
          <a:prstGeom prst="ellipse">
            <a:avLst/>
          </a:prstGeom>
          <a:solidFill>
            <a:srgbClr val="FBF9C2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2A8393A-18F1-E448-B50A-D7455E9FE55E}"/>
              </a:ext>
            </a:extLst>
          </p:cNvPr>
          <p:cNvSpPr/>
          <p:nvPr userDrawn="1"/>
        </p:nvSpPr>
        <p:spPr>
          <a:xfrm>
            <a:off x="542693" y="3354194"/>
            <a:ext cx="840058" cy="475786"/>
          </a:xfrm>
          <a:prstGeom prst="ellipse">
            <a:avLst/>
          </a:prstGeom>
          <a:solidFill>
            <a:srgbClr val="F5C259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8D78756-19B6-394B-B8FD-32D3C3F7F7BE}"/>
              </a:ext>
            </a:extLst>
          </p:cNvPr>
          <p:cNvSpPr/>
          <p:nvPr userDrawn="1"/>
        </p:nvSpPr>
        <p:spPr>
          <a:xfrm>
            <a:off x="1527717" y="3354194"/>
            <a:ext cx="840058" cy="475786"/>
          </a:xfrm>
          <a:prstGeom prst="ellipse">
            <a:avLst/>
          </a:prstGeom>
          <a:solidFill>
            <a:srgbClr val="FAE0AA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CEE0A51-293A-274F-A7D2-5D6FC3F1F3B4}"/>
              </a:ext>
            </a:extLst>
          </p:cNvPr>
          <p:cNvSpPr/>
          <p:nvPr userDrawn="1"/>
        </p:nvSpPr>
        <p:spPr>
          <a:xfrm>
            <a:off x="542693" y="2726008"/>
            <a:ext cx="840058" cy="475786"/>
          </a:xfrm>
          <a:prstGeom prst="ellipse">
            <a:avLst/>
          </a:prstGeom>
          <a:solidFill>
            <a:srgbClr val="F4913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DAB1915-3243-EE46-8B09-A02DBD232DC9}"/>
              </a:ext>
            </a:extLst>
          </p:cNvPr>
          <p:cNvSpPr/>
          <p:nvPr userDrawn="1"/>
        </p:nvSpPr>
        <p:spPr>
          <a:xfrm>
            <a:off x="1527717" y="2726008"/>
            <a:ext cx="840058" cy="475786"/>
          </a:xfrm>
          <a:prstGeom prst="ellipse">
            <a:avLst/>
          </a:prstGeom>
          <a:solidFill>
            <a:srgbClr val="F9C893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160704D-B676-5A4D-B9CB-C3D4F51A9CD7}"/>
              </a:ext>
            </a:extLst>
          </p:cNvPr>
          <p:cNvSpPr/>
          <p:nvPr userDrawn="1"/>
        </p:nvSpPr>
        <p:spPr>
          <a:xfrm>
            <a:off x="542693" y="841450"/>
            <a:ext cx="840058" cy="475786"/>
          </a:xfrm>
          <a:prstGeom prst="ellipse">
            <a:avLst/>
          </a:prstGeom>
          <a:solidFill>
            <a:srgbClr val="DBE4B9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321598C-322F-BC4D-AE8D-01590DF29906}"/>
              </a:ext>
            </a:extLst>
          </p:cNvPr>
          <p:cNvSpPr/>
          <p:nvPr userDrawn="1"/>
        </p:nvSpPr>
        <p:spPr>
          <a:xfrm>
            <a:off x="1527717" y="841450"/>
            <a:ext cx="840058" cy="475786"/>
          </a:xfrm>
          <a:prstGeom prst="ellipse">
            <a:avLst/>
          </a:prstGeom>
          <a:solidFill>
            <a:srgbClr val="EDF1DD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80DE8F8-A14C-2C4B-A7F8-A6053CCCC5D5}"/>
              </a:ext>
            </a:extLst>
          </p:cNvPr>
          <p:cNvSpPr/>
          <p:nvPr userDrawn="1"/>
        </p:nvSpPr>
        <p:spPr>
          <a:xfrm>
            <a:off x="542693" y="1469636"/>
            <a:ext cx="840058" cy="475786"/>
          </a:xfrm>
          <a:prstGeom prst="ellipse">
            <a:avLst/>
          </a:prstGeom>
          <a:solidFill>
            <a:srgbClr val="BED8F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1FEEB53-8E74-2E45-B9C8-0B4834CBBAAA}"/>
              </a:ext>
            </a:extLst>
          </p:cNvPr>
          <p:cNvSpPr/>
          <p:nvPr userDrawn="1"/>
        </p:nvSpPr>
        <p:spPr>
          <a:xfrm>
            <a:off x="1527717" y="1469636"/>
            <a:ext cx="840058" cy="475786"/>
          </a:xfrm>
          <a:prstGeom prst="ellipse">
            <a:avLst/>
          </a:prstGeom>
          <a:solidFill>
            <a:srgbClr val="DEECF7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5CF7AAE-7B12-8046-B12B-C7407532D3F9}"/>
              </a:ext>
            </a:extLst>
          </p:cNvPr>
          <p:cNvSpPr/>
          <p:nvPr userDrawn="1"/>
        </p:nvSpPr>
        <p:spPr>
          <a:xfrm>
            <a:off x="544879" y="2097822"/>
            <a:ext cx="840058" cy="475786"/>
          </a:xfrm>
          <a:prstGeom prst="ellipse">
            <a:avLst/>
          </a:prstGeom>
          <a:solidFill>
            <a:srgbClr val="D9B48A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E8683A6-AA84-A743-8240-63126D04E8A9}"/>
              </a:ext>
            </a:extLst>
          </p:cNvPr>
          <p:cNvSpPr/>
          <p:nvPr userDrawn="1"/>
        </p:nvSpPr>
        <p:spPr>
          <a:xfrm>
            <a:off x="1529903" y="2097822"/>
            <a:ext cx="840058" cy="475786"/>
          </a:xfrm>
          <a:prstGeom prst="ellipse">
            <a:avLst/>
          </a:prstGeom>
          <a:solidFill>
            <a:srgbClr val="ECDBC4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0475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2B2FB-14BD-4247-96E9-E8B5112D2F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923F98-EFA6-F44A-AA22-EC4526D7E4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787462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A083D-8630-5C4B-BECC-2A833043B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C5B139-3A52-DF40-8C7A-9EB463CF97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22897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583B6-79B9-F141-9557-9836F0074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F74319-0177-C640-8AA3-CA02267831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EBC955-C7AF-8B44-8465-DAF43A8875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618843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984EC-E6E3-6B4E-8C87-3A06974F08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7EF7CB-C23A-A44A-B2B5-68AE797E84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B28A55-CDA6-C943-A61A-EBDC29B524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4AEADE2-E220-D241-9E0F-1E8BCCF8742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FC5143C-BD1C-1E49-B532-575482B3B69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967116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E28220-BA19-EC42-B5F6-3009891FAD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91745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5AD249-603F-FC4B-9784-B0CB53C13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D061DE-312A-0D45-A81B-3E5C66A0E6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196B85-0901-A54F-A678-7CD95670B2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1546182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2326E7-0466-ED49-B09F-297224D70F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E83F72F-156F-2F4F-B1B5-3A628726EB1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6073BB-4F67-E24C-99F9-1A09C9255C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4161668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1_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B8D7CE-7B03-6C4C-A8F1-BF54443472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00DA94-3291-1040-BC56-7E093EB870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9722173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0BF43D0-89B9-BE44-ABEF-4D25A939066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264ADD0-9371-994D-8AB0-487F9330BF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1237284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70225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 userDrawn="1"/>
        </p:nvSpPr>
        <p:spPr>
          <a:xfrm>
            <a:off x="-209174" y="378224"/>
            <a:ext cx="8791388" cy="1206221"/>
          </a:xfrm>
          <a:prstGeom prst="roundRect">
            <a:avLst/>
          </a:prstGeom>
          <a:solidFill>
            <a:srgbClr val="FAF9C2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433347"/>
            <a:ext cx="7772400" cy="1102519"/>
          </a:xfrm>
        </p:spPr>
        <p:txBody>
          <a:bodyPr>
            <a:noAutofit/>
          </a:bodyPr>
          <a:lstStyle>
            <a:lvl1pPr>
              <a:defRPr sz="3600" cap="small"/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563997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/>
          <p:cNvSpPr/>
          <p:nvPr userDrawn="1"/>
        </p:nvSpPr>
        <p:spPr>
          <a:xfrm>
            <a:off x="-89647" y="307368"/>
            <a:ext cx="3570102" cy="768395"/>
          </a:xfrm>
          <a:prstGeom prst="roundRect">
            <a:avLst/>
          </a:prstGeom>
          <a:solidFill>
            <a:srgbClr val="FAF9C2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8314989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/>
          <p:cNvSpPr/>
          <p:nvPr userDrawn="1"/>
        </p:nvSpPr>
        <p:spPr>
          <a:xfrm>
            <a:off x="-104588" y="3600450"/>
            <a:ext cx="8791388" cy="425053"/>
          </a:xfrm>
          <a:prstGeom prst="roundRect">
            <a:avLst/>
          </a:prstGeom>
          <a:solidFill>
            <a:srgbClr val="FAF9C2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3949562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 userDrawn="1"/>
        </p:nvSpPr>
        <p:spPr>
          <a:xfrm>
            <a:off x="-134470" y="202781"/>
            <a:ext cx="8821270" cy="997369"/>
          </a:xfrm>
          <a:prstGeom prst="roundRect">
            <a:avLst/>
          </a:prstGeom>
          <a:solidFill>
            <a:srgbClr val="FAF9C2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494576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 userDrawn="1"/>
        </p:nvSpPr>
        <p:spPr>
          <a:xfrm>
            <a:off x="6553200" y="-313765"/>
            <a:ext cx="2133600" cy="4908388"/>
          </a:xfrm>
          <a:prstGeom prst="roundRect">
            <a:avLst/>
          </a:prstGeom>
          <a:solidFill>
            <a:srgbClr val="FAF9C2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76041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/>
          <p:cNvSpPr/>
          <p:nvPr userDrawn="1"/>
        </p:nvSpPr>
        <p:spPr>
          <a:xfrm>
            <a:off x="-134470" y="187840"/>
            <a:ext cx="8791388" cy="997369"/>
          </a:xfrm>
          <a:prstGeom prst="roundRect">
            <a:avLst/>
          </a:prstGeom>
          <a:solidFill>
            <a:srgbClr val="FAF9C2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02782"/>
            <a:ext cx="8199718" cy="857250"/>
          </a:xfrm>
        </p:spPr>
        <p:txBody>
          <a:bodyPr>
            <a:noAutofit/>
          </a:bodyPr>
          <a:lstStyle>
            <a:lvl1pPr>
              <a:defRPr sz="3200" b="0" i="0">
                <a:latin typeface="+mj-lt"/>
                <a:cs typeface="Gill Sans SemiBold"/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02126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 userDrawn="1"/>
        </p:nvSpPr>
        <p:spPr>
          <a:xfrm>
            <a:off x="-253998" y="3461430"/>
            <a:ext cx="8791388" cy="1148512"/>
          </a:xfrm>
          <a:prstGeom prst="roundRect">
            <a:avLst/>
          </a:prstGeom>
          <a:solidFill>
            <a:srgbClr val="FAF9C2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2313" y="3461430"/>
            <a:ext cx="7772400" cy="1148512"/>
          </a:xfrm>
        </p:spPr>
        <p:txBody>
          <a:bodyPr anchor="t">
            <a:normAutofit/>
          </a:bodyPr>
          <a:lstStyle>
            <a:lvl1pPr algn="l">
              <a:defRPr sz="3200" b="0" i="0" cap="none">
                <a:latin typeface="+mj-lt"/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734711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/>
          <p:cNvSpPr/>
          <p:nvPr userDrawn="1"/>
        </p:nvSpPr>
        <p:spPr>
          <a:xfrm>
            <a:off x="-104588" y="202781"/>
            <a:ext cx="8791388" cy="997369"/>
          </a:xfrm>
          <a:prstGeom prst="roundRect">
            <a:avLst/>
          </a:prstGeom>
          <a:solidFill>
            <a:srgbClr val="FAF9C2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265119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 userDrawn="1"/>
        </p:nvSpPr>
        <p:spPr>
          <a:xfrm>
            <a:off x="-132974" y="176097"/>
            <a:ext cx="8791388" cy="997369"/>
          </a:xfrm>
          <a:prstGeom prst="roundRect">
            <a:avLst/>
          </a:prstGeom>
          <a:solidFill>
            <a:srgbClr val="FAF9C2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57200" y="1292581"/>
            <a:ext cx="4040188" cy="479822"/>
          </a:xfrm>
        </p:spPr>
        <p:txBody>
          <a:bodyPr anchor="b"/>
          <a:lstStyle>
            <a:lvl1pPr marL="0" indent="0">
              <a:buNone/>
              <a:defRPr sz="2400" b="0" i="0">
                <a:latin typeface="+mj-lt"/>
                <a:cs typeface="Gill Sans SemiBold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869044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45026" y="1292581"/>
            <a:ext cx="4041775" cy="479822"/>
          </a:xfrm>
        </p:spPr>
        <p:txBody>
          <a:bodyPr anchor="b"/>
          <a:lstStyle>
            <a:lvl1pPr marL="0" indent="0">
              <a:buNone/>
              <a:defRPr sz="2400" b="0" i="0">
                <a:latin typeface="+mj-lt"/>
                <a:cs typeface="Gill Sans SemiBold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869044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56796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 userDrawn="1"/>
        </p:nvSpPr>
        <p:spPr>
          <a:xfrm>
            <a:off x="-104588" y="202781"/>
            <a:ext cx="8791388" cy="997369"/>
          </a:xfrm>
          <a:prstGeom prst="roundRect">
            <a:avLst/>
          </a:prstGeom>
          <a:solidFill>
            <a:srgbClr val="FAF9C2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288663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979860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A7FD1-C958-774D-9B92-0A9C278554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2D1549F-B583-814B-B1B9-A93F6AEF47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8104703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76097"/>
            <a:ext cx="82296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97285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60" r:id="rId9"/>
    <p:sldLayoutId id="2147483661" r:id="rId10"/>
    <p:sldLayoutId id="2147483662" r:id="rId11"/>
    <p:sldLayoutId id="2147483663" r:id="rId12"/>
    <p:sldLayoutId id="2147483664" r:id="rId13"/>
    <p:sldLayoutId id="2147483665" r:id="rId14"/>
    <p:sldLayoutId id="2147483667" r:id="rId15"/>
    <p:sldLayoutId id="2147483668" r:id="rId16"/>
    <p:sldLayoutId id="2147483669" r:id="rId17"/>
    <p:sldLayoutId id="2147483670" r:id="rId18"/>
    <p:sldLayoutId id="2147483671" r:id="rId19"/>
    <p:sldLayoutId id="2147483656" r:id="rId20"/>
    <p:sldLayoutId id="2147483657" r:id="rId21"/>
    <p:sldLayoutId id="2147483658" r:id="rId22"/>
    <p:sldLayoutId id="2147483659" r:id="rId23"/>
  </p:sldLayoutIdLst>
  <p:txStyles>
    <p:titleStyle>
      <a:lvl1pPr algn="l" defTabSz="457200" rtl="0" eaLnBrk="1" latinLnBrk="0" hangingPunct="1">
        <a:spcBef>
          <a:spcPct val="0"/>
        </a:spcBef>
        <a:buNone/>
        <a:defRPr sz="3200" b="0" i="0" kern="1200">
          <a:solidFill>
            <a:schemeClr val="tx1"/>
          </a:solidFill>
          <a:latin typeface="+mj-lt"/>
          <a:ea typeface="+mj-ea"/>
          <a:cs typeface="Gill Sans SemiBold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aivivek/awesome-biology" TargetMode="External"/><Relationship Id="rId2" Type="http://schemas.openxmlformats.org/officeDocument/2006/relationships/hyperlink" Target="https://basilbiochem.github.io/basil/" TargetMode="Externa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github.com/opencb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4904" y="433347"/>
            <a:ext cx="8083296" cy="1102519"/>
          </a:xfrm>
        </p:spPr>
        <p:txBody>
          <a:bodyPr/>
          <a:lstStyle/>
          <a:p>
            <a:r>
              <a:rPr lang="en-US" sz="32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Using Markdown &amp; Free Tools to Write, Publish, &amp; Share an Open-Source Scientific Writing Guide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89" y="1956816"/>
            <a:ext cx="3911067" cy="1929384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Dan Johnson</a:t>
            </a:r>
          </a:p>
          <a:p>
            <a:r>
              <a:rPr lang="en-US" b="1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Wake Forest University</a:t>
            </a:r>
          </a:p>
        </p:txBody>
      </p:sp>
      <p:pic>
        <p:nvPicPr>
          <p:cNvPr id="4" name="Picture 3" descr="Biology_logo_rebuilt_900px.png">
            <a:extLst>
              <a:ext uri="{FF2B5EF4-FFF2-40B4-BE49-F238E27FC236}">
                <a16:creationId xmlns:a16="http://schemas.microsoft.com/office/drawing/2014/main" id="{91C84AFF-C2B5-AB4E-9BD6-2B336FE1F8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8071" y="4182965"/>
            <a:ext cx="703616" cy="7020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8D1C8D2-E019-EE48-9E23-B35845617A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7331" y="4182963"/>
            <a:ext cx="1102863" cy="7020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15E2139-EBA6-D24D-80C8-DF3B6F252C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7445" y="2111197"/>
            <a:ext cx="1791318" cy="17067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E9BAB9A-E18E-4340-865E-BB0AB8800B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01000" y="4182964"/>
            <a:ext cx="700710" cy="7020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D380FFF-F194-D048-9D19-D5DCBF998C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00701" y="2111197"/>
            <a:ext cx="1750130" cy="170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9271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Approach: Six Elements Model (SEM)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31659D-B3C2-404C-8F98-F7CD822C07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454" y="1520496"/>
            <a:ext cx="3297482" cy="2980502"/>
          </a:xfrm>
          <a:prstGeom prst="rect">
            <a:avLst/>
          </a:prstGeom>
        </p:spPr>
      </p:pic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173EAA03-6380-884D-B2C3-862F387D99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58186" y="1419911"/>
            <a:ext cx="4443984" cy="3597254"/>
          </a:xfrm>
        </p:spPr>
        <p:txBody>
          <a:bodyPr>
            <a:noAutofit/>
          </a:bodyPr>
          <a:lstStyle/>
          <a:p>
            <a:r>
              <a:rPr lang="en-US" sz="2400" b="1" dirty="0"/>
              <a:t>Adapt</a:t>
            </a:r>
            <a:r>
              <a:rPr lang="en-US" sz="2400" dirty="0"/>
              <a:t> WAC/WID practices to STEM’s reality</a:t>
            </a:r>
          </a:p>
          <a:p>
            <a:pPr lvl="1"/>
            <a:r>
              <a:rPr lang="en-US" sz="2000" dirty="0"/>
              <a:t>Improve on what works</a:t>
            </a:r>
          </a:p>
          <a:p>
            <a:pPr lvl="1"/>
            <a:r>
              <a:rPr lang="en-US" sz="2000" dirty="0"/>
              <a:t>Remove what doesn’t</a:t>
            </a:r>
          </a:p>
          <a:p>
            <a:r>
              <a:rPr lang="en-US" sz="2400" dirty="0"/>
              <a:t>Leverage data science, computational methods </a:t>
            </a:r>
          </a:p>
          <a:p>
            <a:r>
              <a:rPr lang="en-US" sz="2400" dirty="0"/>
              <a:t>Make student experience more “authentic”</a:t>
            </a:r>
          </a:p>
          <a:p>
            <a:r>
              <a:rPr lang="en-US" sz="2400" dirty="0"/>
              <a:t>Give instructors time back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A439052-E6A1-624D-B8C6-C641FDA5ECF2}"/>
              </a:ext>
            </a:extLst>
          </p:cNvPr>
          <p:cNvSpPr txBox="1"/>
          <p:nvPr/>
        </p:nvSpPr>
        <p:spPr>
          <a:xfrm>
            <a:off x="836212" y="4647833"/>
            <a:ext cx="3149965" cy="369332"/>
          </a:xfrm>
          <a:prstGeom prst="rect">
            <a:avLst/>
          </a:prstGeom>
          <a:solidFill>
            <a:srgbClr val="F7F085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stemwritingproject.org</a:t>
            </a:r>
            <a:r>
              <a:rPr lang="en-US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535170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Approach: Writing Guide (</a:t>
            </a:r>
            <a:r>
              <a:rPr lang="en-US" b="1" i="1" dirty="0"/>
              <a:t>today</a:t>
            </a:r>
            <a:r>
              <a:rPr lang="en-US" dirty="0"/>
              <a:t>)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AE864A9-67B2-9E46-96D2-8F48CFA0D9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12934" y="1419911"/>
            <a:ext cx="4443984" cy="3394472"/>
          </a:xfrm>
        </p:spPr>
        <p:txBody>
          <a:bodyPr>
            <a:normAutofit/>
          </a:bodyPr>
          <a:lstStyle/>
          <a:p>
            <a:r>
              <a:rPr lang="en-US" sz="2800" dirty="0"/>
              <a:t>“Why” not just “what” we do when writing</a:t>
            </a:r>
          </a:p>
          <a:p>
            <a:pPr lvl="3"/>
            <a:endParaRPr lang="en-US" sz="1600" dirty="0"/>
          </a:p>
          <a:p>
            <a:r>
              <a:rPr lang="en-US" sz="2800" dirty="0"/>
              <a:t>Stable requirements</a:t>
            </a:r>
          </a:p>
          <a:p>
            <a:pPr lvl="1"/>
            <a:r>
              <a:rPr lang="en-US" sz="2400" dirty="0"/>
              <a:t>Refer students rather than copy-edit</a:t>
            </a:r>
          </a:p>
          <a:p>
            <a:pPr lvl="1"/>
            <a:r>
              <a:rPr lang="en-US" sz="2400" dirty="0"/>
              <a:t>Avoid field-specific idioms</a:t>
            </a:r>
          </a:p>
          <a:p>
            <a:pPr lvl="3"/>
            <a:endParaRPr lang="en-US" sz="1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31659D-B3C2-404C-8F98-F7CD822C07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830" y="1419911"/>
            <a:ext cx="3759980" cy="339854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AD84CFA-9575-0340-A372-AE1C821FB110}"/>
              </a:ext>
            </a:extLst>
          </p:cNvPr>
          <p:cNvSpPr txBox="1"/>
          <p:nvPr/>
        </p:nvSpPr>
        <p:spPr>
          <a:xfrm>
            <a:off x="4557059" y="4786829"/>
            <a:ext cx="4351384" cy="307777"/>
          </a:xfrm>
          <a:prstGeom prst="rect">
            <a:avLst/>
          </a:prstGeom>
          <a:solidFill>
            <a:srgbClr val="F7F085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adanieljohnson.github.io</a:t>
            </a:r>
            <a:r>
              <a:rPr lang="en-US" sz="1400" dirty="0"/>
              <a:t>/ABLE_2022_Workshop/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2194DD6-BBC8-9D4F-B760-6486BFD7CEF3}"/>
              </a:ext>
            </a:extLst>
          </p:cNvPr>
          <p:cNvSpPr/>
          <p:nvPr/>
        </p:nvSpPr>
        <p:spPr>
          <a:xfrm>
            <a:off x="2331720" y="1300734"/>
            <a:ext cx="1435608" cy="1271016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8885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Approach: Instructor AND Student Training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AE864A9-67B2-9E46-96D2-8F48CFA0D9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0" y="1419911"/>
            <a:ext cx="4361688" cy="3394472"/>
          </a:xfrm>
        </p:spPr>
        <p:txBody>
          <a:bodyPr>
            <a:noAutofit/>
          </a:bodyPr>
          <a:lstStyle/>
          <a:p>
            <a:r>
              <a:rPr lang="en-US" sz="2800" dirty="0"/>
              <a:t>Students</a:t>
            </a:r>
          </a:p>
          <a:p>
            <a:pPr lvl="1"/>
            <a:r>
              <a:rPr lang="en-US" sz="2000" dirty="0"/>
              <a:t>Read, annotate before writing</a:t>
            </a:r>
          </a:p>
          <a:p>
            <a:pPr lvl="1"/>
            <a:r>
              <a:rPr lang="en-US" sz="2000" dirty="0"/>
              <a:t>Low-stakes practice</a:t>
            </a:r>
          </a:p>
          <a:p>
            <a:pPr lvl="1"/>
            <a:r>
              <a:rPr lang="en-US" sz="2000" dirty="0"/>
              <a:t>Peer review</a:t>
            </a:r>
          </a:p>
          <a:p>
            <a:r>
              <a:rPr lang="en-US" sz="2800" dirty="0"/>
              <a:t>Instructors</a:t>
            </a:r>
          </a:p>
          <a:p>
            <a:pPr lvl="1"/>
            <a:r>
              <a:rPr lang="en-US" sz="2000" dirty="0"/>
              <a:t>Pre-grading practice</a:t>
            </a:r>
          </a:p>
          <a:p>
            <a:pPr lvl="1"/>
            <a:r>
              <a:rPr lang="en-US" sz="2000" dirty="0"/>
              <a:t>Round-robin grading</a:t>
            </a:r>
          </a:p>
          <a:p>
            <a:pPr lvl="1"/>
            <a:r>
              <a:rPr lang="en-US" sz="2000" dirty="0"/>
              <a:t>Post-grading checks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31659D-B3C2-404C-8F98-F7CD822C07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830" y="1419911"/>
            <a:ext cx="3759980" cy="3398541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2CFD96A-DEA1-AC44-8284-E24DC3021B10}"/>
              </a:ext>
            </a:extLst>
          </p:cNvPr>
          <p:cNvSpPr/>
          <p:nvPr/>
        </p:nvSpPr>
        <p:spPr>
          <a:xfrm>
            <a:off x="2825496" y="2481639"/>
            <a:ext cx="1435608" cy="1271016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6084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Approach: Diagnostic Data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AE864A9-67B2-9E46-96D2-8F48CFA0D9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98264" y="1419911"/>
            <a:ext cx="4526280" cy="3394472"/>
          </a:xfrm>
        </p:spPr>
        <p:txBody>
          <a:bodyPr>
            <a:noAutofit/>
          </a:bodyPr>
          <a:lstStyle/>
          <a:p>
            <a:r>
              <a:rPr lang="en-US" sz="2800" dirty="0"/>
              <a:t>Embedded in activities</a:t>
            </a:r>
          </a:p>
          <a:p>
            <a:pPr lvl="1"/>
            <a:r>
              <a:rPr lang="en-US" sz="2000" dirty="0"/>
              <a:t>Occur BEFORE students write</a:t>
            </a:r>
            <a:endParaRPr lang="en-US" sz="2400" dirty="0"/>
          </a:p>
          <a:p>
            <a:pPr lvl="1"/>
            <a:r>
              <a:rPr lang="en-US" sz="2000" dirty="0"/>
              <a:t>ID specific knowledge, skills gaps</a:t>
            </a:r>
          </a:p>
          <a:p>
            <a:pPr lvl="1"/>
            <a:endParaRPr lang="en-US" sz="2000" dirty="0"/>
          </a:p>
          <a:p>
            <a:r>
              <a:rPr lang="en-US" sz="2800" dirty="0"/>
              <a:t>Teaches GTAs to:</a:t>
            </a:r>
          </a:p>
          <a:p>
            <a:pPr lvl="1"/>
            <a:r>
              <a:rPr lang="en-US" sz="2000" dirty="0"/>
              <a:t>Modify instruction to match needs</a:t>
            </a:r>
          </a:p>
          <a:p>
            <a:pPr lvl="1"/>
            <a:r>
              <a:rPr lang="en-US" sz="2000" dirty="0"/>
              <a:t>Use data in teaching practice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31659D-B3C2-404C-8F98-F7CD822C07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830" y="1419911"/>
            <a:ext cx="3759980" cy="3398541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EAB0C51-0EA0-9B42-8913-927A40CD1148}"/>
              </a:ext>
            </a:extLst>
          </p:cNvPr>
          <p:cNvSpPr/>
          <p:nvPr/>
        </p:nvSpPr>
        <p:spPr>
          <a:xfrm>
            <a:off x="2313432" y="3685032"/>
            <a:ext cx="1435608" cy="1271016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4437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Approach: Automated Support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AE864A9-67B2-9E46-96D2-8F48CFA0D9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12934" y="1419911"/>
            <a:ext cx="4443984" cy="3394472"/>
          </a:xfrm>
        </p:spPr>
        <p:txBody>
          <a:bodyPr>
            <a:noAutofit/>
          </a:bodyPr>
          <a:lstStyle/>
          <a:p>
            <a:r>
              <a:rPr lang="en-US" sz="2800" dirty="0"/>
              <a:t>Spend less time on “low-gain” activities:</a:t>
            </a:r>
          </a:p>
          <a:p>
            <a:pPr lvl="1"/>
            <a:r>
              <a:rPr lang="en-US" sz="2000" dirty="0"/>
              <a:t>Is report complete?</a:t>
            </a:r>
            <a:endParaRPr lang="en-US" sz="2400" dirty="0"/>
          </a:p>
          <a:p>
            <a:pPr lvl="1"/>
            <a:r>
              <a:rPr lang="en-US" sz="2000" dirty="0"/>
              <a:t>Mechanical elements present?</a:t>
            </a:r>
          </a:p>
          <a:p>
            <a:pPr lvl="3"/>
            <a:endParaRPr lang="en-US" sz="1200" dirty="0"/>
          </a:p>
          <a:p>
            <a:r>
              <a:rPr lang="en-US" sz="2800" dirty="0"/>
              <a:t>Collect data over time about writing by a </a:t>
            </a:r>
            <a:r>
              <a:rPr lang="en-US" sz="2800" u="sng" dirty="0"/>
              <a:t>cohort</a:t>
            </a:r>
          </a:p>
          <a:p>
            <a:endParaRPr lang="en-US" sz="2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31659D-B3C2-404C-8F98-F7CD822C07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830" y="1419911"/>
            <a:ext cx="3759980" cy="3398541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4104602F-4B45-6A4C-AD82-5A3E2E69D0F5}"/>
              </a:ext>
            </a:extLst>
          </p:cNvPr>
          <p:cNvSpPr/>
          <p:nvPr/>
        </p:nvSpPr>
        <p:spPr>
          <a:xfrm>
            <a:off x="722204" y="3669702"/>
            <a:ext cx="1435608" cy="1271016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F1F665-F003-5949-A41D-752926C91E30}"/>
              </a:ext>
            </a:extLst>
          </p:cNvPr>
          <p:cNvSpPr txBox="1"/>
          <p:nvPr/>
        </p:nvSpPr>
        <p:spPr>
          <a:xfrm>
            <a:off x="5407451" y="4786829"/>
            <a:ext cx="3635482" cy="307777"/>
          </a:xfrm>
          <a:prstGeom prst="rect">
            <a:avLst/>
          </a:prstGeom>
          <a:solidFill>
            <a:srgbClr val="F7F085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github.com</a:t>
            </a:r>
            <a:r>
              <a:rPr lang="en-US" sz="1400" dirty="0"/>
              <a:t>/</a:t>
            </a:r>
            <a:r>
              <a:rPr lang="en-US" sz="1400" dirty="0" err="1"/>
              <a:t>adanieljohnson</a:t>
            </a:r>
            <a:r>
              <a:rPr lang="en-US" sz="1400" dirty="0"/>
              <a:t>/SAWHET_2</a:t>
            </a:r>
          </a:p>
        </p:txBody>
      </p:sp>
    </p:spTree>
    <p:extLst>
      <p:ext uri="{BB962C8B-B14F-4D97-AF65-F5344CB8AC3E}">
        <p14:creationId xmlns:p14="http://schemas.microsoft.com/office/powerpoint/2010/main" val="30462955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Approach: Bins-Based Scoring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AE864A9-67B2-9E46-96D2-8F48CFA0D9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12934" y="1419911"/>
            <a:ext cx="4443984" cy="3394472"/>
          </a:xfrm>
        </p:spPr>
        <p:txBody>
          <a:bodyPr>
            <a:noAutofit/>
          </a:bodyPr>
          <a:lstStyle/>
          <a:p>
            <a:r>
              <a:rPr lang="en-US" sz="2800" dirty="0"/>
              <a:t>Scores based on ~20 binary features:</a:t>
            </a:r>
          </a:p>
          <a:p>
            <a:pPr lvl="1"/>
            <a:r>
              <a:rPr lang="en-US" sz="2000" dirty="0"/>
              <a:t>Meets all basic criteria?</a:t>
            </a:r>
            <a:endParaRPr lang="en-US" sz="2400" dirty="0"/>
          </a:p>
          <a:p>
            <a:pPr lvl="1"/>
            <a:r>
              <a:rPr lang="en-US" sz="2000" dirty="0"/>
              <a:t>Are there flaws in writing, logic, or technical requirements?</a:t>
            </a:r>
          </a:p>
          <a:p>
            <a:r>
              <a:rPr lang="en-US" sz="2800" dirty="0"/>
              <a:t>Faster, fairer grading:</a:t>
            </a:r>
          </a:p>
          <a:p>
            <a:pPr lvl="1"/>
            <a:r>
              <a:rPr lang="en-US" sz="2000" dirty="0"/>
              <a:t>Time for submission/revision</a:t>
            </a:r>
          </a:p>
          <a:p>
            <a:pPr lvl="1"/>
            <a:r>
              <a:rPr lang="en-US" sz="2000" dirty="0"/>
              <a:t>Points arguments change to deeper discussions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31659D-B3C2-404C-8F98-F7CD822C07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830" y="1419911"/>
            <a:ext cx="3759980" cy="3398541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2D04DDE-D5E3-C141-8EB8-6201A59082BE}"/>
              </a:ext>
            </a:extLst>
          </p:cNvPr>
          <p:cNvSpPr/>
          <p:nvPr/>
        </p:nvSpPr>
        <p:spPr>
          <a:xfrm>
            <a:off x="230706" y="2481639"/>
            <a:ext cx="1435608" cy="1271016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18610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Approach: Reflective Feedback, Coaching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AE864A9-67B2-9E46-96D2-8F48CFA0D9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12934" y="1419911"/>
            <a:ext cx="4443984" cy="3394472"/>
          </a:xfrm>
        </p:spPr>
        <p:txBody>
          <a:bodyPr>
            <a:noAutofit/>
          </a:bodyPr>
          <a:lstStyle/>
          <a:p>
            <a:r>
              <a:rPr lang="en-US" sz="2800" dirty="0"/>
              <a:t>Student is in charge of improving, correcting</a:t>
            </a:r>
          </a:p>
          <a:p>
            <a:pPr lvl="1"/>
            <a:r>
              <a:rPr lang="en-US" sz="2000" dirty="0"/>
              <a:t>Helps students learn to ask right questions about their OWN work</a:t>
            </a:r>
          </a:p>
          <a:p>
            <a:r>
              <a:rPr lang="en-US" sz="2800" dirty="0"/>
              <a:t>Limited/no copy editing</a:t>
            </a:r>
          </a:p>
          <a:p>
            <a:pPr lvl="1"/>
            <a:r>
              <a:rPr lang="en-US" sz="2000" dirty="0">
                <a:highlight>
                  <a:srgbClr val="DEECF7"/>
                </a:highlight>
              </a:rPr>
              <a:t>Refer authors back to Writing Guide, training activities</a:t>
            </a:r>
          </a:p>
          <a:p>
            <a:pPr lvl="1"/>
            <a:r>
              <a:rPr lang="en-US" sz="2000" dirty="0"/>
              <a:t>Look to 1</a:t>
            </a:r>
            <a:r>
              <a:rPr lang="en-US" sz="2000" baseline="30000" dirty="0"/>
              <a:t>o</a:t>
            </a:r>
            <a:r>
              <a:rPr lang="en-US" sz="2000" dirty="0"/>
              <a:t> lit. for examples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31659D-B3C2-404C-8F98-F7CD822C07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830" y="1419911"/>
            <a:ext cx="3759980" cy="3398541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1CA5D232-BB0C-4340-B8EC-BE9DEA788B75}"/>
              </a:ext>
            </a:extLst>
          </p:cNvPr>
          <p:cNvSpPr/>
          <p:nvPr/>
        </p:nvSpPr>
        <p:spPr>
          <a:xfrm>
            <a:off x="786212" y="1300734"/>
            <a:ext cx="1435608" cy="1271016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9AE685-C246-BE46-A337-80EC3F380308}"/>
              </a:ext>
            </a:extLst>
          </p:cNvPr>
          <p:cNvSpPr txBox="1"/>
          <p:nvPr/>
        </p:nvSpPr>
        <p:spPr>
          <a:xfrm>
            <a:off x="5407451" y="4786829"/>
            <a:ext cx="3554435" cy="307777"/>
          </a:xfrm>
          <a:prstGeom prst="rect">
            <a:avLst/>
          </a:prstGeom>
          <a:solidFill>
            <a:srgbClr val="F7F085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BIOME 2022 Workshop:  7/21, 1pm EST (tent.)</a:t>
            </a:r>
          </a:p>
        </p:txBody>
      </p:sp>
    </p:spTree>
    <p:extLst>
      <p:ext uri="{BB962C8B-B14F-4D97-AF65-F5344CB8AC3E}">
        <p14:creationId xmlns:p14="http://schemas.microsoft.com/office/powerpoint/2010/main" val="33625879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B49E515-412E-2A43-A9DD-9AD6A78A95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for Today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7221F89-B1D0-404E-8BFE-C8A2167C86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7318" y="1428750"/>
            <a:ext cx="8229600" cy="3511967"/>
          </a:xfrm>
        </p:spPr>
        <p:txBody>
          <a:bodyPr>
            <a:normAutofit fontScale="925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QUICK tour of SEM, purpose of our Resource Guide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600" b="1" dirty="0"/>
              <a:t>Download Guide from GitHub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600" b="1" dirty="0"/>
              <a:t>Identify missing resources to add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Create reusable documents in Markdown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Use R Studio, free tools to convert Markdown to other formats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Turn simple Markdown documents into complex books and manuals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Build a list of suggested additions to the Guide, &amp; your questions</a:t>
            </a:r>
          </a:p>
        </p:txBody>
      </p:sp>
    </p:spTree>
    <p:extLst>
      <p:ext uri="{BB962C8B-B14F-4D97-AF65-F5344CB8AC3E}">
        <p14:creationId xmlns:p14="http://schemas.microsoft.com/office/powerpoint/2010/main" val="6968062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48554E-89F4-3749-A872-B05042784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 Teams</a:t>
            </a:r>
            <a:r>
              <a:rPr lang="en-US" dirty="0"/>
              <a:t>: Download Writing Guide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50797D-53E7-4C4C-9A2E-38A1E918F4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26463"/>
            <a:ext cx="8229600" cy="351425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Goals:</a:t>
            </a:r>
          </a:p>
          <a:p>
            <a:r>
              <a:rPr lang="en-US" sz="2800" dirty="0"/>
              <a:t>Download full copy of </a:t>
            </a:r>
            <a:r>
              <a:rPr lang="en-US" sz="2800" b="1" i="1" dirty="0"/>
              <a:t>Resource Guide</a:t>
            </a:r>
          </a:p>
          <a:p>
            <a:r>
              <a:rPr lang="en-US" sz="2800" dirty="0"/>
              <a:t>Look at Table of Contents:</a:t>
            </a:r>
          </a:p>
          <a:p>
            <a:pPr lvl="1"/>
            <a:r>
              <a:rPr lang="en-US" sz="2600" dirty="0"/>
              <a:t>Compile a list of MISSING items</a:t>
            </a:r>
          </a:p>
          <a:p>
            <a:pPr lvl="1"/>
            <a:r>
              <a:rPr lang="en-US" sz="2600" dirty="0"/>
              <a:t>Keep adding to this list during the workshop</a:t>
            </a:r>
          </a:p>
          <a:p>
            <a:r>
              <a:rPr lang="en-US" sz="2800" dirty="0"/>
              <a:t>Compare .md text files to rendered versions (.html, .docx)</a:t>
            </a:r>
          </a:p>
          <a:p>
            <a:pPr lvl="1"/>
            <a:r>
              <a:rPr lang="en-US" sz="2600" dirty="0"/>
              <a:t>How does markup translate to final format?</a:t>
            </a:r>
          </a:p>
        </p:txBody>
      </p:sp>
    </p:spTree>
    <p:extLst>
      <p:ext uri="{BB962C8B-B14F-4D97-AF65-F5344CB8AC3E}">
        <p14:creationId xmlns:p14="http://schemas.microsoft.com/office/powerpoint/2010/main" val="29414060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B49E515-412E-2A43-A9DD-9AD6A78A95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for Today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7221F89-B1D0-404E-8BFE-C8A2167C86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7318" y="1428750"/>
            <a:ext cx="8229600" cy="3511967"/>
          </a:xfrm>
        </p:spPr>
        <p:txBody>
          <a:bodyPr>
            <a:normAutofit fontScale="925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QUICK tour of SEM, purpose of our Resource Guide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Download Guide from GitHub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Identify missing resources to add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600" b="1" dirty="0"/>
              <a:t>Create reusable documents in Markdown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Use R Studio, free tools to convert Markdown to other formats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Turn simple Markdown documents into complex books and manuals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Build a list of suggested additions to the Guide, &amp; your questions</a:t>
            </a:r>
          </a:p>
        </p:txBody>
      </p:sp>
    </p:spTree>
    <p:extLst>
      <p:ext uri="{BB962C8B-B14F-4D97-AF65-F5344CB8AC3E}">
        <p14:creationId xmlns:p14="http://schemas.microsoft.com/office/powerpoint/2010/main" val="11131934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D8F69CB-5A69-FF4A-B202-14DFA76DA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326" y="176097"/>
            <a:ext cx="8229600" cy="994172"/>
          </a:xfrm>
        </p:spPr>
        <p:txBody>
          <a:bodyPr>
            <a:normAutofit/>
          </a:bodyPr>
          <a:lstStyle/>
          <a:p>
            <a:r>
              <a:rPr lang="en-US" sz="2800" dirty="0"/>
              <a:t>My last trip to BC in July…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564B99-4CAE-4141-AB07-529A8C033A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563" y="1323518"/>
            <a:ext cx="5473419" cy="36438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F011E86-E55C-E141-B647-725FAC1B2C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7126" y="265176"/>
            <a:ext cx="4319674" cy="2875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9565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F9064D-2057-A64E-BFFF-88F598A887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2782"/>
            <a:ext cx="8199718" cy="976794"/>
          </a:xfrm>
          <a:noFill/>
        </p:spPr>
        <p:txBody>
          <a:bodyPr/>
          <a:lstStyle/>
          <a:p>
            <a:r>
              <a:rPr lang="en-US" sz="2800" dirty="0"/>
              <a:t>All Texts Have </a:t>
            </a:r>
            <a:r>
              <a:rPr lang="en-US" sz="2800" b="1" dirty="0"/>
              <a:t>Four</a:t>
            </a:r>
            <a:r>
              <a:rPr lang="en-US" sz="2800" dirty="0"/>
              <a:t> Key Features – </a:t>
            </a:r>
            <a:br>
              <a:rPr lang="en-US" sz="2800" dirty="0"/>
            </a:br>
            <a:r>
              <a:rPr lang="en-US" sz="2800" dirty="0"/>
              <a:t>Content, Structure, Expected Outputs, Time Invested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181B21-5358-0B43-958F-D33D550739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91640"/>
            <a:ext cx="7626096" cy="3249078"/>
          </a:xfrm>
        </p:spPr>
        <p:txBody>
          <a:bodyPr>
            <a:normAutofit/>
          </a:bodyPr>
          <a:lstStyle/>
          <a:p>
            <a:r>
              <a:rPr lang="en-US" sz="2800" dirty="0"/>
              <a:t>To make texts reusable you need to think of these as </a:t>
            </a:r>
            <a:r>
              <a:rPr lang="en-US" sz="2800" b="1" dirty="0"/>
              <a:t>separate elements</a:t>
            </a:r>
            <a:r>
              <a:rPr lang="en-US" sz="2800" dirty="0"/>
              <a:t>.</a:t>
            </a:r>
          </a:p>
          <a:p>
            <a:pPr lvl="1"/>
            <a:r>
              <a:rPr lang="en-US" sz="2400" dirty="0"/>
              <a:t>Maximally reusable writing </a:t>
            </a:r>
            <a:r>
              <a:rPr lang="en-US" sz="2400" b="1" dirty="0"/>
              <a:t>must</a:t>
            </a:r>
            <a:r>
              <a:rPr lang="en-US" sz="2400" dirty="0"/>
              <a:t> have these elements in a certain place and in a certain format </a:t>
            </a:r>
          </a:p>
          <a:p>
            <a:r>
              <a:rPr lang="en-US" sz="2800" dirty="0"/>
              <a:t>Your time = limited resource</a:t>
            </a:r>
          </a:p>
          <a:p>
            <a:pPr lvl="1"/>
            <a:r>
              <a:rPr lang="en-US" sz="2400" dirty="0"/>
              <a:t>Following a FEW rules &amp; constraints saves HOURS of time</a:t>
            </a:r>
          </a:p>
        </p:txBody>
      </p:sp>
    </p:spTree>
    <p:extLst>
      <p:ext uri="{BB962C8B-B14F-4D97-AF65-F5344CB8AC3E}">
        <p14:creationId xmlns:p14="http://schemas.microsoft.com/office/powerpoint/2010/main" val="14938555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48554E-89F4-3749-A872-B05042784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 Teams</a:t>
            </a:r>
            <a:r>
              <a:rPr lang="en-US" dirty="0"/>
              <a:t>: Edit, Then Create NEW .md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50797D-53E7-4C4C-9A2E-38A1E918F4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73736" y="1385318"/>
            <a:ext cx="4038600" cy="3701033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/>
              <a:t>Your goals:</a:t>
            </a:r>
          </a:p>
          <a:p>
            <a:r>
              <a:rPr lang="en-US" dirty="0"/>
              <a:t>Use a plain text editor to:</a:t>
            </a:r>
          </a:p>
          <a:p>
            <a:pPr lvl="1"/>
            <a:r>
              <a:rPr lang="en-US" dirty="0"/>
              <a:t>Edit an existing .md file</a:t>
            </a:r>
          </a:p>
          <a:p>
            <a:pPr lvl="1"/>
            <a:r>
              <a:rPr lang="en-US" dirty="0"/>
              <a:t>Create a new .md file</a:t>
            </a:r>
          </a:p>
          <a:p>
            <a:pPr lvl="4"/>
            <a:endParaRPr lang="en-US" dirty="0"/>
          </a:p>
          <a:p>
            <a:r>
              <a:rPr lang="en-US" dirty="0"/>
              <a:t>Use R Studio to:</a:t>
            </a:r>
          </a:p>
          <a:p>
            <a:pPr lvl="1"/>
            <a:r>
              <a:rPr lang="en-US" dirty="0"/>
              <a:t>Edit an existing .md file</a:t>
            </a:r>
          </a:p>
          <a:p>
            <a:pPr lvl="1"/>
            <a:r>
              <a:rPr lang="en-US" dirty="0"/>
              <a:t>Create a new .md file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394ABD-7783-C64B-801A-772B4AC5CE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495800" y="1383031"/>
            <a:ext cx="4346448" cy="3701032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/>
              <a:t>As you work, ask:</a:t>
            </a:r>
          </a:p>
          <a:p>
            <a:r>
              <a:rPr lang="en-US" dirty="0"/>
              <a:t>Which parts of a document are:</a:t>
            </a:r>
          </a:p>
          <a:p>
            <a:pPr lvl="1"/>
            <a:r>
              <a:rPr lang="en-US" dirty="0"/>
              <a:t>Content</a:t>
            </a:r>
          </a:p>
          <a:p>
            <a:pPr lvl="1"/>
            <a:r>
              <a:rPr lang="en-US" dirty="0"/>
              <a:t>Structure</a:t>
            </a:r>
          </a:p>
          <a:p>
            <a:r>
              <a:rPr lang="en-US" dirty="0"/>
              <a:t>What determines what the output looks like?</a:t>
            </a:r>
          </a:p>
          <a:p>
            <a:r>
              <a:rPr lang="en-US" dirty="0"/>
              <a:t>Where do </a:t>
            </a:r>
            <a:r>
              <a:rPr lang="en-US" u="sng" dirty="0"/>
              <a:t>you</a:t>
            </a:r>
            <a:r>
              <a:rPr lang="en-US" dirty="0"/>
              <a:t> spend time?</a:t>
            </a:r>
          </a:p>
        </p:txBody>
      </p:sp>
    </p:spTree>
    <p:extLst>
      <p:ext uri="{BB962C8B-B14F-4D97-AF65-F5344CB8AC3E}">
        <p14:creationId xmlns:p14="http://schemas.microsoft.com/office/powerpoint/2010/main" val="17739655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9DC364-6E3F-5346-8B38-A61D9955A2E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Break Time!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5DECD98-5B06-3147-B68F-4873FFE5F7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4237" y="63246"/>
            <a:ext cx="4673882" cy="5061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9529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9DC364-6E3F-5346-8B38-A61D9955A2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6616" y="433347"/>
            <a:ext cx="8101584" cy="1102519"/>
          </a:xfrm>
        </p:spPr>
        <p:txBody>
          <a:bodyPr/>
          <a:lstStyle/>
          <a:p>
            <a:r>
              <a:rPr lang="en-US" dirty="0"/>
              <a:t>Break Time!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17826C-855D-B94F-B5ED-C1DECA9DCE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1386" y="157226"/>
            <a:ext cx="6041682" cy="4798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3714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B49E515-412E-2A43-A9DD-9AD6A78A95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for Today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7221F89-B1D0-404E-8BFE-C8A2167C86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2608" y="1428750"/>
            <a:ext cx="8668512" cy="3511967"/>
          </a:xfrm>
        </p:spPr>
        <p:txBody>
          <a:bodyPr>
            <a:normAutofit fontScale="925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QUICK tour of SEM, purpose of our Resource Guide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Download Guide from GitHub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Identify missing resources to add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Create reusable documents in Markdown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600" b="1" dirty="0"/>
              <a:t>Use R Studio, free tools to convert Markdown to other formats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Turn simple Markdown documents into complex books and manuals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Build a list of suggested additions to the Guide, &amp; your questions</a:t>
            </a:r>
          </a:p>
        </p:txBody>
      </p:sp>
    </p:spTree>
    <p:extLst>
      <p:ext uri="{BB962C8B-B14F-4D97-AF65-F5344CB8AC3E}">
        <p14:creationId xmlns:p14="http://schemas.microsoft.com/office/powerpoint/2010/main" val="5042818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8B3BD9-E8CB-9740-8893-1B1D5FB5A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 Teams</a:t>
            </a:r>
            <a:r>
              <a:rPr lang="en-US" dirty="0"/>
              <a:t>: Convert Your Markdown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CAD362-AC08-E04B-AE99-1B426457DE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44751"/>
            <a:ext cx="8229600" cy="3149871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Try:</a:t>
            </a:r>
          </a:p>
          <a:p>
            <a:pPr lvl="1"/>
            <a:r>
              <a:rPr lang="en-US" dirty="0"/>
              <a:t>Your text editor (.html)</a:t>
            </a:r>
          </a:p>
          <a:p>
            <a:pPr lvl="1"/>
            <a:r>
              <a:rPr lang="en-US" dirty="0" err="1"/>
              <a:t>Ashkanph</a:t>
            </a:r>
            <a:r>
              <a:rPr lang="en-US" dirty="0"/>
              <a:t> converter (.html)</a:t>
            </a:r>
          </a:p>
          <a:p>
            <a:pPr lvl="1"/>
            <a:r>
              <a:rPr lang="en-US" dirty="0"/>
              <a:t>R Studio (.docx, .html)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Demo 1:</a:t>
            </a:r>
          </a:p>
          <a:p>
            <a:pPr lvl="1"/>
            <a:r>
              <a:rPr lang="en-US" dirty="0" err="1"/>
              <a:t>Pandoc</a:t>
            </a:r>
            <a:r>
              <a:rPr lang="en-US" dirty="0"/>
              <a:t> via terminal (.docx, .html)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26048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B49E515-412E-2A43-A9DD-9AD6A78A95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for Today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7221F89-B1D0-404E-8BFE-C8A2167C86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7318" y="1428750"/>
            <a:ext cx="8229600" cy="3511967"/>
          </a:xfrm>
        </p:spPr>
        <p:txBody>
          <a:bodyPr>
            <a:normAutofit fontScale="925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QUICK tour of SEM, purpose of our Resource Guide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Download Guide from GitHub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Identify missing resources to add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Create reusable documents in Markdown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Use R Studio, free tools to convert Markdown to other formats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600" b="1" dirty="0"/>
              <a:t>Turn Markdown documents into complex books and manuals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Build a list of suggested additions to the Guide, &amp; your questions</a:t>
            </a:r>
          </a:p>
        </p:txBody>
      </p:sp>
    </p:spTree>
    <p:extLst>
      <p:ext uri="{BB962C8B-B14F-4D97-AF65-F5344CB8AC3E}">
        <p14:creationId xmlns:p14="http://schemas.microsoft.com/office/powerpoint/2010/main" val="35641675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DE8DE-53E1-5746-A212-B9998159B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2: Building Books with R Studio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0D334B-D5AC-AF43-97DB-3CD2BE97A5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2259" y="1563623"/>
            <a:ext cx="8229600" cy="32138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Workflow:</a:t>
            </a:r>
          </a:p>
          <a:p>
            <a:pPr lvl="1"/>
            <a:r>
              <a:rPr lang="en-US" dirty="0"/>
              <a:t>Start with a template from GitHub</a:t>
            </a:r>
          </a:p>
          <a:p>
            <a:pPr lvl="1"/>
            <a:r>
              <a:rPr lang="en-US" dirty="0"/>
              <a:t>Write text in plain .md, then add coding, .</a:t>
            </a:r>
            <a:r>
              <a:rPr lang="en-US" dirty="0" err="1"/>
              <a:t>rmd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Build in stages, check regularly</a:t>
            </a:r>
          </a:p>
          <a:p>
            <a:pPr lvl="1"/>
            <a:r>
              <a:rPr lang="en-US" dirty="0"/>
              <a:t>Back up materials OFTEN</a:t>
            </a:r>
          </a:p>
          <a:p>
            <a:pPr lvl="1"/>
            <a:r>
              <a:rPr lang="en-US" dirty="0"/>
              <a:t>Keep book, non-book work separated</a:t>
            </a:r>
          </a:p>
        </p:txBody>
      </p:sp>
    </p:spTree>
    <p:extLst>
      <p:ext uri="{BB962C8B-B14F-4D97-AF65-F5344CB8AC3E}">
        <p14:creationId xmlns:p14="http://schemas.microsoft.com/office/powerpoint/2010/main" val="20730970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DE8DE-53E1-5746-A212-B9998159B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3: GitHub for Project Management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0D334B-D5AC-AF43-97DB-3CD2BE97A5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408175"/>
            <a:ext cx="4038600" cy="3186447"/>
          </a:xfrm>
        </p:spPr>
        <p:txBody>
          <a:bodyPr>
            <a:normAutofit/>
          </a:bodyPr>
          <a:lstStyle/>
          <a:p>
            <a:r>
              <a:rPr lang="en-US" dirty="0"/>
              <a:t>Why use GitHub vs.:</a:t>
            </a:r>
          </a:p>
          <a:p>
            <a:pPr lvl="1"/>
            <a:r>
              <a:rPr lang="en-US" dirty="0"/>
              <a:t>Google</a:t>
            </a:r>
          </a:p>
          <a:p>
            <a:pPr lvl="1"/>
            <a:r>
              <a:rPr lang="en-US" dirty="0"/>
              <a:t>Slack</a:t>
            </a:r>
          </a:p>
          <a:p>
            <a:pPr lvl="1"/>
            <a:r>
              <a:rPr lang="en-US" dirty="0"/>
              <a:t>Hosted server space</a:t>
            </a:r>
          </a:p>
        </p:txBody>
      </p:sp>
    </p:spTree>
    <p:extLst>
      <p:ext uri="{BB962C8B-B14F-4D97-AF65-F5344CB8AC3E}">
        <p14:creationId xmlns:p14="http://schemas.microsoft.com/office/powerpoint/2010/main" val="10703507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DE8DE-53E1-5746-A212-B9998159B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3: GitHub for Project Management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0D334B-D5AC-AF43-97DB-3CD2BE97A5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408175"/>
            <a:ext cx="4038600" cy="3186447"/>
          </a:xfrm>
        </p:spPr>
        <p:txBody>
          <a:bodyPr>
            <a:normAutofit/>
          </a:bodyPr>
          <a:lstStyle/>
          <a:p>
            <a:r>
              <a:rPr lang="en-US" dirty="0"/>
              <a:t>Why use GitHub vs.:</a:t>
            </a:r>
          </a:p>
          <a:p>
            <a:pPr lvl="1"/>
            <a:r>
              <a:rPr lang="en-US" dirty="0"/>
              <a:t>Google</a:t>
            </a:r>
          </a:p>
          <a:p>
            <a:pPr lvl="1"/>
            <a:r>
              <a:rPr lang="en-US" dirty="0"/>
              <a:t>Slack</a:t>
            </a:r>
          </a:p>
          <a:p>
            <a:pPr lvl="1"/>
            <a:r>
              <a:rPr lang="en-US" dirty="0"/>
              <a:t>Hosted server space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1EFD5E-E689-5F4E-9C9D-586F331AA0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408175"/>
            <a:ext cx="4038600" cy="3186447"/>
          </a:xfrm>
        </p:spPr>
        <p:txBody>
          <a:bodyPr>
            <a:normAutofit/>
          </a:bodyPr>
          <a:lstStyle/>
          <a:p>
            <a:r>
              <a:rPr lang="en-US" dirty="0"/>
              <a:t>What can GitHub do?</a:t>
            </a:r>
          </a:p>
          <a:p>
            <a:pPr lvl="1"/>
            <a:r>
              <a:rPr lang="en-US" dirty="0"/>
              <a:t>Backups</a:t>
            </a:r>
          </a:p>
          <a:p>
            <a:pPr lvl="1"/>
            <a:r>
              <a:rPr lang="en-US" dirty="0"/>
              <a:t>Sync workspaces</a:t>
            </a:r>
          </a:p>
          <a:p>
            <a:pPr lvl="1"/>
            <a:r>
              <a:rPr lang="en-US" dirty="0"/>
              <a:t>Host projects</a:t>
            </a:r>
          </a:p>
          <a:p>
            <a:pPr lvl="2"/>
            <a:r>
              <a:rPr lang="en-US" dirty="0">
                <a:hlinkClick r:id="rId2"/>
              </a:rPr>
              <a:t>BASIL</a:t>
            </a:r>
            <a:r>
              <a:rPr lang="en-US" dirty="0"/>
              <a:t> </a:t>
            </a:r>
          </a:p>
          <a:p>
            <a:pPr lvl="2"/>
            <a:r>
              <a:rPr lang="en-US" dirty="0">
                <a:hlinkClick r:id="rId3"/>
              </a:rPr>
              <a:t>Awesome Biology</a:t>
            </a:r>
            <a:endParaRPr lang="en-US" dirty="0"/>
          </a:p>
          <a:p>
            <a:pPr lvl="2"/>
            <a:r>
              <a:rPr lang="en-US" dirty="0" err="1">
                <a:hlinkClick r:id="rId4"/>
              </a:rPr>
              <a:t>OpenCB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38789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D8F69CB-5A69-FF4A-B202-14DFA76DA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024" y="176097"/>
            <a:ext cx="8494776" cy="994172"/>
          </a:xfrm>
        </p:spPr>
        <p:txBody>
          <a:bodyPr>
            <a:normAutofit fontScale="90000"/>
          </a:bodyPr>
          <a:lstStyle/>
          <a:p>
            <a:r>
              <a:rPr lang="en-US" dirty="0"/>
              <a:t>Where I WISH </a:t>
            </a:r>
            <a:br>
              <a:rPr lang="en-US" dirty="0"/>
            </a:br>
            <a:r>
              <a:rPr lang="en-US" dirty="0"/>
              <a:t>I was…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DECDAA-3DCE-A04A-BF76-3688F0917A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2712" y="157809"/>
            <a:ext cx="6388408" cy="4791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6585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B49E515-412E-2A43-A9DD-9AD6A78A95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for Today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7221F89-B1D0-404E-8BFE-C8A2167C86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28750"/>
            <a:ext cx="8522208" cy="3511967"/>
          </a:xfrm>
        </p:spPr>
        <p:txBody>
          <a:bodyPr>
            <a:normAutofit fontScale="925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QUICK tour of SEM, purpose of our Resource Guide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Download Guide from GitHub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Identify missing resources to add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Create reusable documents in Markdown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Use R Studio, free tools to convert Markdown to other formats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Turn simple Markdown documents into complex books and manuals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600" b="1" dirty="0"/>
              <a:t>Build a list of suggested additions to Guide, &amp; your questions</a:t>
            </a:r>
          </a:p>
        </p:txBody>
      </p:sp>
    </p:spTree>
    <p:extLst>
      <p:ext uri="{BB962C8B-B14F-4D97-AF65-F5344CB8AC3E}">
        <p14:creationId xmlns:p14="http://schemas.microsoft.com/office/powerpoint/2010/main" val="14389846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F9064D-2057-A64E-BFFF-88F598A887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 Teams</a:t>
            </a:r>
            <a:r>
              <a:rPr lang="en-US" dirty="0"/>
              <a:t>: Debrief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4AB376-ACBC-914D-85A5-FD3F820726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Writing Guide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181B21-5358-0B43-958F-D33D550739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200" y="1869044"/>
            <a:ext cx="3694176" cy="2963466"/>
          </a:xfrm>
        </p:spPr>
        <p:txBody>
          <a:bodyPr>
            <a:normAutofit/>
          </a:bodyPr>
          <a:lstStyle/>
          <a:p>
            <a:r>
              <a:rPr lang="en-US" dirty="0"/>
              <a:t>What pages:</a:t>
            </a:r>
          </a:p>
          <a:p>
            <a:pPr lvl="1"/>
            <a:r>
              <a:rPr lang="en-US" dirty="0"/>
              <a:t>Are missing, needed?</a:t>
            </a:r>
          </a:p>
          <a:p>
            <a:pPr lvl="1"/>
            <a:r>
              <a:rPr lang="en-US" dirty="0"/>
              <a:t>Need revision, updating?</a:t>
            </a:r>
          </a:p>
          <a:p>
            <a:r>
              <a:rPr lang="en-US" dirty="0"/>
              <a:t>What other tools should be added?</a:t>
            </a:r>
          </a:p>
          <a:p>
            <a:r>
              <a:rPr lang="en-US" dirty="0"/>
              <a:t>Common novice questions, mistakes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4461C98-C57F-E141-965A-50C159AE7C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b="1" dirty="0"/>
              <a:t>Training Strategy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E00099F4-519F-2346-90E9-C9B50991D6F0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What worked - KEEP?</a:t>
            </a:r>
          </a:p>
          <a:p>
            <a:r>
              <a:rPr lang="en-US" dirty="0"/>
              <a:t>What did not work -  CHANGE or DROP?</a:t>
            </a:r>
          </a:p>
          <a:p>
            <a:r>
              <a:rPr lang="en-US" dirty="0"/>
              <a:t>What to ADD?</a:t>
            </a:r>
          </a:p>
        </p:txBody>
      </p:sp>
    </p:spTree>
    <p:extLst>
      <p:ext uri="{BB962C8B-B14F-4D97-AF65-F5344CB8AC3E}">
        <p14:creationId xmlns:p14="http://schemas.microsoft.com/office/powerpoint/2010/main" val="7105967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25BFD-7109-124E-8853-95D59DDAA5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 Teams</a:t>
            </a:r>
            <a:r>
              <a:rPr lang="en-US" dirty="0"/>
              <a:t>: Improving Zoom For Workshops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52980A-EC15-7847-B3C0-9AA278EDFD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What I tried today: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E78DFD-E8D2-ED48-A92F-05EA718D76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200" y="1869044"/>
            <a:ext cx="3730752" cy="2963466"/>
          </a:xfrm>
        </p:spPr>
        <p:txBody>
          <a:bodyPr>
            <a:normAutofit/>
          </a:bodyPr>
          <a:lstStyle/>
          <a:p>
            <a:r>
              <a:rPr lang="en-US" dirty="0"/>
              <a:t>Clear agenda, pre-</a:t>
            </a:r>
            <a:r>
              <a:rPr lang="en-US" dirty="0" err="1"/>
              <a:t>wkshp</a:t>
            </a:r>
            <a:r>
              <a:rPr lang="en-US" dirty="0"/>
              <a:t> instructions</a:t>
            </a:r>
          </a:p>
          <a:p>
            <a:r>
              <a:rPr lang="en-US" dirty="0"/>
              <a:t>Lab space vs. office</a:t>
            </a:r>
          </a:p>
          <a:p>
            <a:r>
              <a:rPr lang="en-US" dirty="0"/>
              <a:t>Full body camera</a:t>
            </a:r>
          </a:p>
          <a:p>
            <a:r>
              <a:rPr lang="en-US" dirty="0"/>
              <a:t>List of paste-ready links for chat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F38B4E-E144-F840-A83F-1C84322F52CB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US" dirty="0"/>
              <a:t>Use chat as a stream-of- consciousness capture</a:t>
            </a:r>
          </a:p>
          <a:p>
            <a:r>
              <a:rPr lang="en-US" dirty="0"/>
              <a:t>Teams-based work, but NOT in breakout rooms</a:t>
            </a:r>
          </a:p>
          <a:p>
            <a:r>
              <a:rPr lang="en-US" dirty="0"/>
              <a:t>Add Zoom recording to workshop materials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37400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25BFD-7109-124E-8853-95D59DDAA5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 Teams</a:t>
            </a:r>
            <a:r>
              <a:rPr lang="en-US" dirty="0"/>
              <a:t>: Improving Zoom For Workshops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52980A-EC15-7847-B3C0-9AA278EDFD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292581"/>
            <a:ext cx="7104888" cy="479822"/>
          </a:xfrm>
        </p:spPr>
        <p:txBody>
          <a:bodyPr>
            <a:normAutofit/>
          </a:bodyPr>
          <a:lstStyle/>
          <a:p>
            <a:r>
              <a:rPr lang="en-US" b="1" dirty="0"/>
              <a:t>Published suggestions - how might others use them?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E78DFD-E8D2-ED48-A92F-05EA718D76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200" y="2024492"/>
            <a:ext cx="4040188" cy="2963466"/>
          </a:xfrm>
        </p:spPr>
        <p:txBody>
          <a:bodyPr>
            <a:normAutofit/>
          </a:bodyPr>
          <a:lstStyle/>
          <a:p>
            <a:r>
              <a:rPr lang="en-US" dirty="0"/>
              <a:t>Assign roles</a:t>
            </a:r>
          </a:p>
          <a:p>
            <a:r>
              <a:rPr lang="en-US" dirty="0"/>
              <a:t>Open whiteboard</a:t>
            </a:r>
          </a:p>
          <a:p>
            <a:r>
              <a:rPr lang="en-US" dirty="0"/>
              <a:t>Enable slide annotation</a:t>
            </a:r>
          </a:p>
          <a:p>
            <a:r>
              <a:rPr lang="en-US" dirty="0"/>
              <a:t>Use virtual backgrounds well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F38B4E-E144-F840-A83F-1C84322F52C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5026" y="2024492"/>
            <a:ext cx="4041775" cy="2963466"/>
          </a:xfrm>
        </p:spPr>
        <p:txBody>
          <a:bodyPr>
            <a:normAutofit/>
          </a:bodyPr>
          <a:lstStyle/>
          <a:p>
            <a:r>
              <a:rPr lang="en-US" dirty="0"/>
              <a:t>Add polls</a:t>
            </a:r>
          </a:p>
          <a:p>
            <a:r>
              <a:rPr lang="en-US" dirty="0"/>
              <a:t>“Bite-sized” content blocks </a:t>
            </a:r>
          </a:p>
          <a:p>
            <a:r>
              <a:rPr lang="en-US" dirty="0"/>
              <a:t>Stay conversational</a:t>
            </a:r>
          </a:p>
          <a:p>
            <a:r>
              <a:rPr lang="en-US" dirty="0"/>
              <a:t>Use strong visuals </a:t>
            </a:r>
          </a:p>
        </p:txBody>
      </p:sp>
    </p:spTree>
    <p:extLst>
      <p:ext uri="{BB962C8B-B14F-4D97-AF65-F5344CB8AC3E}">
        <p14:creationId xmlns:p14="http://schemas.microsoft.com/office/powerpoint/2010/main" val="13974471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4904" y="433347"/>
            <a:ext cx="8083296" cy="1102519"/>
          </a:xfrm>
        </p:spPr>
        <p:txBody>
          <a:bodyPr/>
          <a:lstStyle/>
          <a:p>
            <a:r>
              <a:rPr lang="en-US" sz="4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THANKS for coming today!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6072" y="1947672"/>
            <a:ext cx="4242816" cy="2935224"/>
          </a:xfrm>
        </p:spPr>
        <p:txBody>
          <a:bodyPr/>
          <a:lstStyle/>
          <a:p>
            <a:pPr algn="l"/>
            <a:r>
              <a:rPr lang="en-US" b="1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Fill out evaluation!</a:t>
            </a:r>
          </a:p>
          <a:p>
            <a:pPr algn="l"/>
            <a:endParaRPr lang="en-US" sz="1400" b="1" dirty="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algn="l"/>
            <a:r>
              <a:rPr lang="en-US" b="1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Check out our full project at:</a:t>
            </a:r>
          </a:p>
          <a:p>
            <a:pPr lvl="1" algn="l"/>
            <a:r>
              <a:rPr lang="en-US" b="1" dirty="0" err="1">
                <a:solidFill>
                  <a:srgbClr val="0070C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stemwritingproject.org</a:t>
            </a:r>
            <a:r>
              <a:rPr lang="en-US" b="1" dirty="0">
                <a:solidFill>
                  <a:srgbClr val="0070C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2400" b="1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(links to </a:t>
            </a:r>
            <a:r>
              <a:rPr lang="en-US" sz="2400" b="1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BioQUEST</a:t>
            </a:r>
            <a:r>
              <a:rPr lang="en-US" sz="2400" b="1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Hub)</a:t>
            </a:r>
            <a:endParaRPr lang="en-US" b="1" dirty="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4" name="Picture 3" descr="Biology_logo_rebuilt_900px.png">
            <a:extLst>
              <a:ext uri="{FF2B5EF4-FFF2-40B4-BE49-F238E27FC236}">
                <a16:creationId xmlns:a16="http://schemas.microsoft.com/office/drawing/2014/main" id="{91C84AFF-C2B5-AB4E-9BD6-2B336FE1F8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9939" y="3967813"/>
            <a:ext cx="571269" cy="570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8D1C8D2-E019-EE48-9E23-B35845617A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1208" y="3967813"/>
            <a:ext cx="895420" cy="5700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15E2139-EBA6-D24D-80C8-DF3B6F252C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05182" y="2057401"/>
            <a:ext cx="1733736" cy="16518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E9BAB9A-E18E-4340-865E-BB0AB8800B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86628" y="3967813"/>
            <a:ext cx="568910" cy="57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D380FFF-F194-D048-9D19-D5DCBF998C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37705" y="2057400"/>
            <a:ext cx="1693871" cy="1651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3898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D8F69CB-5A69-FF4A-B202-14DFA76DA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024" y="176097"/>
            <a:ext cx="8494776" cy="994172"/>
          </a:xfrm>
        </p:spPr>
        <p:txBody>
          <a:bodyPr>
            <a:normAutofit fontScale="90000"/>
          </a:bodyPr>
          <a:lstStyle/>
          <a:p>
            <a:r>
              <a:rPr lang="en-US" dirty="0"/>
              <a:t>Where I AM…is semi-sweltering (96</a:t>
            </a:r>
            <a:r>
              <a:rPr lang="en-US" baseline="30000" dirty="0"/>
              <a:t>o</a:t>
            </a:r>
            <a:r>
              <a:rPr lang="en-US" dirty="0"/>
              <a:t>F/36</a:t>
            </a:r>
            <a:r>
              <a:rPr lang="en-US" baseline="30000" dirty="0"/>
              <a:t>o</a:t>
            </a:r>
            <a:r>
              <a:rPr lang="en-US" dirty="0"/>
              <a:t>C, 32% RH)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D73C5AD-050D-B741-A869-2FE43D1C40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024" y="1280160"/>
            <a:ext cx="4379976" cy="32849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4DF4C38-ED39-D845-B497-AFFAAF375E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878"/>
          <a:stretch/>
        </p:blipFill>
        <p:spPr>
          <a:xfrm>
            <a:off x="4690872" y="1280160"/>
            <a:ext cx="4261104" cy="3284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8308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B49E515-412E-2A43-A9DD-9AD6A78A95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&amp; Outline for Today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7221F89-B1D0-404E-8BFE-C8A2167C86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7318" y="1428750"/>
            <a:ext cx="8229600" cy="3511967"/>
          </a:xfrm>
        </p:spPr>
        <p:txBody>
          <a:bodyPr>
            <a:normAutofit fontScale="925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b="1" dirty="0"/>
              <a:t>QUICK tour of SEM, goals for our Resource Guide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Download Guide from GitHub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Identify missing resources to add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Create multi-platform documents in Markdown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Use R Studio, free tools to convert Markdown to other formats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Turn simple Markdown documents into complex books and manuals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rgbClr val="0070C0"/>
                </a:solidFill>
              </a:rPr>
              <a:t>Build lists of suggested additions to the Guide, your questions; </a:t>
            </a:r>
            <a:br>
              <a:rPr lang="en-US" sz="2400" dirty="0">
                <a:solidFill>
                  <a:srgbClr val="0070C0"/>
                </a:solidFill>
              </a:rPr>
            </a:br>
            <a:r>
              <a:rPr lang="en-US" sz="2400" dirty="0">
                <a:solidFill>
                  <a:srgbClr val="C00000"/>
                </a:solidFill>
              </a:rPr>
              <a:t>tips for </a:t>
            </a:r>
            <a:r>
              <a:rPr lang="en-US" sz="2400" dirty="0" err="1">
                <a:solidFill>
                  <a:srgbClr val="C00000"/>
                </a:solidFill>
              </a:rPr>
              <a:t>Zoomifying</a:t>
            </a:r>
            <a:r>
              <a:rPr lang="en-US" sz="2400" dirty="0">
                <a:solidFill>
                  <a:srgbClr val="C00000"/>
                </a:solidFill>
              </a:rPr>
              <a:t> workshops</a:t>
            </a:r>
          </a:p>
        </p:txBody>
      </p:sp>
    </p:spTree>
    <p:extLst>
      <p:ext uri="{BB962C8B-B14F-4D97-AF65-F5344CB8AC3E}">
        <p14:creationId xmlns:p14="http://schemas.microsoft.com/office/powerpoint/2010/main" val="37959724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Tell the Truth…</a:t>
            </a:r>
          </a:p>
        </p:txBody>
      </p:sp>
    </p:spTree>
    <p:extLst>
      <p:ext uri="{BB962C8B-B14F-4D97-AF65-F5344CB8AC3E}">
        <p14:creationId xmlns:p14="http://schemas.microsoft.com/office/powerpoint/2010/main" val="5448970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Tell the Truth…Is THIS Your Reality?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3A1A906-10DA-4447-958C-BCD5C4DA3E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5304" y="1490472"/>
            <a:ext cx="4909185" cy="32727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9EBC5BB-EC3D-9345-A54E-C46DF050173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800" b="15571"/>
          <a:stretch/>
        </p:blipFill>
        <p:spPr>
          <a:xfrm>
            <a:off x="537638" y="1490472"/>
            <a:ext cx="2893219" cy="3272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0342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…Or Is THIS Closer to Your Reality?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6D770F-2F50-1B40-821E-154CEF085F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402" y="1344168"/>
            <a:ext cx="3421614" cy="25662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E78ED6-347B-3C45-8223-789480A03C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4599" y="1344168"/>
            <a:ext cx="3302201" cy="22014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1C7A948-5A0B-0C43-A45F-3A3BD0312B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8693" y="2850593"/>
            <a:ext cx="3322969" cy="2201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9886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STEM Teaches Writing is NOT How Pros Do It</a:t>
            </a:r>
          </a:p>
        </p:txBody>
      </p:sp>
      <p:graphicFrame>
        <p:nvGraphicFramePr>
          <p:cNvPr id="15" name="Table 15">
            <a:extLst>
              <a:ext uri="{FF2B5EF4-FFF2-40B4-BE49-F238E27FC236}">
                <a16:creationId xmlns:a16="http://schemas.microsoft.com/office/drawing/2014/main" id="{1FB0C1CA-908B-9145-9A0B-23BB2474D9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592547"/>
              </p:ext>
            </p:extLst>
          </p:nvPr>
        </p:nvGraphicFramePr>
        <p:xfrm>
          <a:off x="265176" y="1598930"/>
          <a:ext cx="8595361" cy="30581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65960">
                  <a:extLst>
                    <a:ext uri="{9D8B030D-6E8A-4147-A177-3AD203B41FA5}">
                      <a16:colId xmlns:a16="http://schemas.microsoft.com/office/drawing/2014/main" val="406356810"/>
                    </a:ext>
                  </a:extLst>
                </a:gridCol>
                <a:gridCol w="2257439">
                  <a:extLst>
                    <a:ext uri="{9D8B030D-6E8A-4147-A177-3AD203B41FA5}">
                      <a16:colId xmlns:a16="http://schemas.microsoft.com/office/drawing/2014/main" val="359158201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259084442"/>
                    </a:ext>
                  </a:extLst>
                </a:gridCol>
                <a:gridCol w="1862035">
                  <a:extLst>
                    <a:ext uri="{9D8B030D-6E8A-4147-A177-3AD203B41FA5}">
                      <a16:colId xmlns:a16="http://schemas.microsoft.com/office/drawing/2014/main" val="1748818232"/>
                    </a:ext>
                  </a:extLst>
                </a:gridCol>
                <a:gridCol w="2301647">
                  <a:extLst>
                    <a:ext uri="{9D8B030D-6E8A-4147-A177-3AD203B41FA5}">
                      <a16:colId xmlns:a16="http://schemas.microsoft.com/office/drawing/2014/main" val="3810459949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ysClr val="windowText" lastClr="000000"/>
                          </a:solidFill>
                        </a:rPr>
                        <a:t>Program Design Differences</a:t>
                      </a:r>
                    </a:p>
                  </a:txBody>
                  <a:tcPr>
                    <a:solidFill>
                      <a:srgbClr val="F7F08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solidFill>
                      <a:srgbClr val="FEFCC2"/>
                    </a:solidFill>
                  </a:tcPr>
                </a:tc>
                <a:tc rowSpan="6">
                  <a:txBody>
                    <a:bodyPr/>
                    <a:lstStyle/>
                    <a:p>
                      <a:pPr algn="ctr"/>
                      <a:endParaRPr lang="en-US" sz="8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ysClr val="windowText" lastClr="000000"/>
                          </a:solidFill>
                        </a:rPr>
                        <a:t>Instructor Differences</a:t>
                      </a:r>
                    </a:p>
                  </a:txBody>
                  <a:tcPr>
                    <a:solidFill>
                      <a:srgbClr val="F7F08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solidFill>
                      <a:srgbClr val="FEFCC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95694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STEM Programs</a:t>
                      </a:r>
                    </a:p>
                  </a:txBody>
                  <a:tcPr>
                    <a:solidFill>
                      <a:srgbClr val="FEFCC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Writing Programs</a:t>
                      </a:r>
                    </a:p>
                  </a:txBody>
                  <a:tcPr>
                    <a:solidFill>
                      <a:srgbClr val="FEFCC2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STEM Programs</a:t>
                      </a:r>
                    </a:p>
                  </a:txBody>
                  <a:tcPr>
                    <a:solidFill>
                      <a:srgbClr val="FEFCC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Writing Programs</a:t>
                      </a:r>
                    </a:p>
                  </a:txBody>
                  <a:tcPr>
                    <a:solidFill>
                      <a:srgbClr val="FEFCC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80947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100s of students/ sem.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15/sec., 60/sem.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Extensive copy-editing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Less editing, more coaching to self-correct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835152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GTAs; add-on goal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Professionals; 1 goal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Overload students with corrections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Limit feedback, priority is biggest errors first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154000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Ad hoc approach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Evidence-based best practices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Mechanics &gt;&gt; structure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Structure &gt;&gt; mechanics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768005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Assume goals, purpose are clear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Assess students; do they see goals, purpose?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b="1" i="1" dirty="0">
                          <a:highlight>
                            <a:srgbClr val="DEECF7"/>
                          </a:highlight>
                        </a:rPr>
                        <a:t>What else??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353610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29747768"/>
      </p:ext>
    </p:extLst>
  </p:cSld>
  <p:clrMapOvr>
    <a:masterClrMapping/>
  </p:clrMapOvr>
</p:sld>
</file>

<file path=ppt/theme/theme1.xml><?xml version="1.0" encoding="utf-8"?>
<a:theme xmlns:a="http://schemas.openxmlformats.org/drawingml/2006/main" name="Biology Slides Template">
  <a:themeElements>
    <a:clrScheme name="Custom 1">
      <a:dk1>
        <a:sysClr val="windowText" lastClr="000000"/>
      </a:dk1>
      <a:lt1>
        <a:sysClr val="window" lastClr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804000"/>
      </a:hlink>
      <a:folHlink>
        <a:srgbClr val="996633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WP Template" id="{856F01FF-6602-0447-82CC-3C449DDC28A1}" vid="{F967C9EE-F2F1-2C46-99FB-24F9A523183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Biology Slides Template</Template>
  <TotalTime>1760</TotalTime>
  <Words>1348</Words>
  <Application>Microsoft Macintosh PowerPoint</Application>
  <PresentationFormat>On-screen Show (16:9)</PresentationFormat>
  <Paragraphs>235</Paragraphs>
  <Slides>34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8" baseType="lpstr">
      <vt:lpstr>Arial</vt:lpstr>
      <vt:lpstr>Calibri</vt:lpstr>
      <vt:lpstr>Calibri Light</vt:lpstr>
      <vt:lpstr>Biology Slides Template</vt:lpstr>
      <vt:lpstr>Using Markdown &amp; Free Tools to Write, Publish, &amp; Share an Open-Source Scientific Writing Guide</vt:lpstr>
      <vt:lpstr>My last trip to BC in July…</vt:lpstr>
      <vt:lpstr>Where I WISH  I was…</vt:lpstr>
      <vt:lpstr>Where I AM…is semi-sweltering (96oF/36oC, 32% RH) </vt:lpstr>
      <vt:lpstr>Goals &amp; Outline for Today</vt:lpstr>
      <vt:lpstr>Tell the Truth…</vt:lpstr>
      <vt:lpstr>Tell the Truth…Is THIS Your Reality?</vt:lpstr>
      <vt:lpstr>…Or Is THIS Closer to Your Reality?</vt:lpstr>
      <vt:lpstr>How STEM Teaches Writing is NOT How Pros Do It</vt:lpstr>
      <vt:lpstr>Our Approach: Six Elements Model (SEM)</vt:lpstr>
      <vt:lpstr>Our Approach: Writing Guide (today)</vt:lpstr>
      <vt:lpstr>Our Approach: Instructor AND Student Training</vt:lpstr>
      <vt:lpstr>Our Approach: Diagnostic Data</vt:lpstr>
      <vt:lpstr>Our Approach: Automated Support</vt:lpstr>
      <vt:lpstr>Our Approach: Bins-Based Scoring</vt:lpstr>
      <vt:lpstr>Our Approach: Reflective Feedback, Coaching</vt:lpstr>
      <vt:lpstr>Outline for Today</vt:lpstr>
      <vt:lpstr>In Teams: Download Writing Guide Files</vt:lpstr>
      <vt:lpstr>Outline for Today</vt:lpstr>
      <vt:lpstr>All Texts Have Four Key Features –  Content, Structure, Expected Outputs, Time Invested</vt:lpstr>
      <vt:lpstr>In Teams: Edit, Then Create NEW .md Files</vt:lpstr>
      <vt:lpstr>Break Time!</vt:lpstr>
      <vt:lpstr>Break Time!</vt:lpstr>
      <vt:lpstr>Outline for Today</vt:lpstr>
      <vt:lpstr>In Teams: Convert Your Markdown Files</vt:lpstr>
      <vt:lpstr>Outline for Today</vt:lpstr>
      <vt:lpstr>Demo 2: Building Books with R Studio</vt:lpstr>
      <vt:lpstr>Demo 3: GitHub for Project Management </vt:lpstr>
      <vt:lpstr>Demo 3: GitHub for Project Management </vt:lpstr>
      <vt:lpstr>Outline for Today</vt:lpstr>
      <vt:lpstr>In Teams: Debrief</vt:lpstr>
      <vt:lpstr>In Teams: Improving Zoom For Workshops</vt:lpstr>
      <vt:lpstr>In Teams: Improving Zoom For Workshops</vt:lpstr>
      <vt:lpstr>THANKS for coming today!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Main Title</dc:title>
  <dc:creator>A Daniel Johnson</dc:creator>
  <cp:lastModifiedBy>A Daniel Johnson</cp:lastModifiedBy>
  <cp:revision>14</cp:revision>
  <dcterms:created xsi:type="dcterms:W3CDTF">2022-06-20T15:14:32Z</dcterms:created>
  <dcterms:modified xsi:type="dcterms:W3CDTF">2022-06-22T18:30:04Z</dcterms:modified>
</cp:coreProperties>
</file>